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3"/>
  </p:notesMasterIdLst>
  <p:handoutMasterIdLst>
    <p:handoutMasterId r:id="rId14"/>
  </p:handoutMasterIdLst>
  <p:sldIdLst>
    <p:sldId id="460" r:id="rId5"/>
    <p:sldId id="435" r:id="rId6"/>
    <p:sldId id="467" r:id="rId7"/>
    <p:sldId id="470" r:id="rId8"/>
    <p:sldId id="471" r:id="rId9"/>
    <p:sldId id="468" r:id="rId10"/>
    <p:sldId id="472" r:id="rId11"/>
    <p:sldId id="473" r:id="rId12"/>
  </p:sldIdLst>
  <p:sldSz cx="24382413" cy="13716000"/>
  <p:notesSz cx="6858000" cy="9144000"/>
  <p:embeddedFontLst>
    <p:embeddedFont>
      <p:font typeface="Bitter" pitchFamily="2" charset="77"/>
      <p:regular r:id="rId15"/>
      <p:bold r:id="rId16"/>
      <p:italic r:id="rId17"/>
      <p:boldItalic r:id="rId18"/>
    </p:embeddedFont>
    <p:embeddedFont>
      <p:font typeface="Bitter Medium" pitchFamily="2" charset="77"/>
      <p:regular r:id="rId19"/>
      <p:italic r:id="rId20"/>
    </p:embeddedFont>
    <p:embeddedFont>
      <p:font typeface="Bitter SemiBold" pitchFamily="2" charset="77"/>
      <p:regular r:id="rId21"/>
      <p:bold r:id="rId22"/>
      <p:italic r:id="rId23"/>
      <p:boldItalic r:id="rId24"/>
    </p:embeddedFont>
    <p:embeddedFont>
      <p:font typeface="Rubik" pitchFamily="2" charset="-79"/>
      <p:regular r:id="rId25"/>
      <p:bold r:id="rId26"/>
      <p:italic r:id="rId27"/>
      <p:boldItalic r:id="rId28"/>
    </p:embeddedFont>
    <p:embeddedFont>
      <p:font typeface="Rubik Medium" pitchFamily="2" charset="-79"/>
      <p:regular r:id="rId29"/>
      <p:italic r:id="rId30"/>
    </p:embeddedFont>
    <p:embeddedFont>
      <p:font typeface="Rubik SemiBold" pitchFamily="2" charset="-79"/>
      <p:regular r:id="rId31"/>
      <p:bold r:id="rId32"/>
      <p:italic r:id="rId33"/>
      <p:boldItalic r:id="rId34"/>
    </p:embeddedFont>
  </p:embeddedFontLst>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5" autoAdjust="0"/>
    <p:restoredTop sz="85178" autoAdjust="0"/>
  </p:normalViewPr>
  <p:slideViewPr>
    <p:cSldViewPr snapToGrid="0">
      <p:cViewPr varScale="1">
        <p:scale>
          <a:sx n="58" d="100"/>
          <a:sy n="58" d="100"/>
        </p:scale>
        <p:origin x="1368" y="216"/>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30/06/2025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30/06/2025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3128058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from postcard: </a:t>
            </a:r>
          </a:p>
          <a:p>
            <a:r>
              <a:rPr lang="en-GB" i="1" dirty="0"/>
              <a:t>Research and policy on food security uses GBIF-mediated biodiversity data to identify key areas for crop wild relatives, boost resilience to agricultural pests, and reveal critical trends for wild pollinators.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3</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9FA4-08ED-FE61-87CD-5E63DFC65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12613-0ED5-324A-23F8-7DD8D917D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4AEF4-28D1-F87A-66B2-2A6B9941C53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DE5A7EB4-C4DD-E5D9-0BE9-785C3D6B162B}"/>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4038479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8</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30/06/2025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30/06/2025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30/06/2025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30/06/2025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30/06/2025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30/06/2025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30/06/2025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30/06/2025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gbif.org/food"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gbif.org/food"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hyperlink" Target="https://www.gbif.org/food"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hyperlink" Target="https://www.gbif.org/food"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vimeo.com/687982609"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gbif.org/data-use/5qlwIeoYvb4l6WAlGgwEH2" TargetMode="External"/><Relationship Id="rId7" Type="http://schemas.openxmlformats.org/officeDocument/2006/relationships/hyperlink" Target="https://www.gbif.org/resource/search?q=food&amp;contentType=dataUse&amp;topics=AGRICULTURE"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use/4ONiJy2pMN64PJO4J5A7l7" TargetMode="External"/><Relationship Id="rId11" Type="http://schemas.openxmlformats.org/officeDocument/2006/relationships/image" Target="../media/image19.jpeg"/><Relationship Id="rId5" Type="http://schemas.openxmlformats.org/officeDocument/2006/relationships/hyperlink" Target="https://www.gbif.org/data-use/3w83GxEMutinasyoRp7tBg" TargetMode="External"/><Relationship Id="rId10" Type="http://schemas.openxmlformats.org/officeDocument/2006/relationships/image" Target="../media/image18.jpeg"/><Relationship Id="rId4" Type="http://schemas.openxmlformats.org/officeDocument/2006/relationships/hyperlink" Target="https://www.gbif.org/data-use/3SHZK2VuLA9NJH9aqUObbU" TargetMode="Externa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www.gbif.org/dataset/10e44c48-0839-4a20-86d5-f0e23ae2e366" TargetMode="External"/><Relationship Id="rId7" Type="http://schemas.openxmlformats.org/officeDocument/2006/relationships/hyperlink" Target="https://www.gbif.org/food"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hyperlink" Target="https://www.gbif.org/publisher/29bf49ce-5d02-424d-a4ae-5027d6cdc109" TargetMode="External"/><Relationship Id="rId11" Type="http://schemas.openxmlformats.org/officeDocument/2006/relationships/image" Target="../media/image23.jpeg"/><Relationship Id="rId5" Type="http://schemas.openxmlformats.org/officeDocument/2006/relationships/hyperlink" Target="https://www.gbif.org/dataset/7582ffb2-2059-450a-96f6-4a7c0cffe6b7" TargetMode="External"/><Relationship Id="rId10" Type="http://schemas.openxmlformats.org/officeDocument/2006/relationships/image" Target="../media/image22.jpeg"/><Relationship Id="rId4" Type="http://schemas.openxmlformats.org/officeDocument/2006/relationships/hyperlink" Target="https://www.gbif.org/dataset/07044577-bd82-4089-9f3a-f4a9d2170b2e" TargetMode="External"/><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hyperlink" Target="https://www.gbif.org/food"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27C44FE-D66B-C217-4BF0-290FF82EC1D6}"/>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44" r="44"/>
          <a:stretch/>
        </p:blipFill>
        <p:spPr>
          <a:solidFill>
            <a:schemeClr val="tx1">
              <a:alpha val="15912"/>
            </a:schemeClr>
          </a:solidFill>
        </p:spPr>
      </p:pic>
      <p:sp>
        <p:nvSpPr>
          <p:cNvPr id="3" name="Title 2">
            <a:extLst>
              <a:ext uri="{FF2B5EF4-FFF2-40B4-BE49-F238E27FC236}">
                <a16:creationId xmlns:a16="http://schemas.microsoft.com/office/drawing/2014/main" id="{AF940BE7-044B-91E6-5A70-14828B24BB87}"/>
              </a:ext>
            </a:extLst>
          </p:cNvPr>
          <p:cNvSpPr>
            <a:spLocks noGrp="1"/>
          </p:cNvSpPr>
          <p:nvPr>
            <p:ph type="title"/>
          </p:nvPr>
        </p:nvSpPr>
        <p:spPr/>
        <p:txBody>
          <a:bodyPr/>
          <a:lstStyle/>
          <a:p>
            <a:r>
              <a:rPr lang="en-DK" dirty="0"/>
              <a:t>Food</a:t>
            </a:r>
          </a:p>
        </p:txBody>
      </p:sp>
      <p:sp>
        <p:nvSpPr>
          <p:cNvPr id="4" name="Text Placeholder 3">
            <a:extLst>
              <a:ext uri="{FF2B5EF4-FFF2-40B4-BE49-F238E27FC236}">
                <a16:creationId xmlns:a16="http://schemas.microsoft.com/office/drawing/2014/main" id="{20DA2745-29D6-F3CC-6FA0-0D333E392F03}"/>
              </a:ext>
            </a:extLst>
          </p:cNvPr>
          <p:cNvSpPr>
            <a:spLocks noGrp="1"/>
          </p:cNvSpPr>
          <p:nvPr>
            <p:ph type="body" sz="quarter" idx="14"/>
          </p:nvPr>
        </p:nvSpPr>
        <p:spPr>
          <a:xfrm>
            <a:off x="12209066" y="12277724"/>
            <a:ext cx="11484767" cy="720725"/>
          </a:xfrm>
        </p:spPr>
        <p:txBody>
          <a:bodyPr anchor="ctr">
            <a:noAutofit/>
          </a:bodyPr>
          <a:lstStyle/>
          <a:p>
            <a:r>
              <a:rPr lang="en-GB" sz="3200" dirty="0">
                <a:solidFill>
                  <a:schemeClr val="bg1"/>
                </a:solidFill>
                <a:hlinkClick r:id="rId4">
                  <a:extLst>
                    <a:ext uri="{A12FA001-AC4F-418D-AE19-62706E023703}">
                      <ahyp:hlinkClr xmlns:ahyp="http://schemas.microsoft.com/office/drawing/2018/hyperlinkcolor" val="tx"/>
                    </a:ext>
                  </a:extLst>
                </a:hlinkClick>
              </a:rPr>
              <a:t>gbif.org/food</a:t>
            </a:r>
            <a:r>
              <a:rPr lang="en-GB" sz="3200" dirty="0">
                <a:solidFill>
                  <a:schemeClr val="bg1"/>
                </a:solidFill>
              </a:rPr>
              <a:t> </a:t>
            </a:r>
            <a:endParaRPr lang="en-DK" sz="3200" dirty="0">
              <a:solidFill>
                <a:schemeClr val="bg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1" name="Graphic 10">
            <a:extLst>
              <a:ext uri="{FF2B5EF4-FFF2-40B4-BE49-F238E27FC236}">
                <a16:creationId xmlns:a16="http://schemas.microsoft.com/office/drawing/2014/main" id="{9F7B0450-807F-1530-7FDB-A29DD50431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438" y="469616"/>
            <a:ext cx="2515733" cy="1257867"/>
          </a:xfrm>
          <a:prstGeom prst="rect">
            <a:avLst/>
          </a:prstGeom>
        </p:spPr>
      </p:pic>
    </p:spTree>
    <p:extLst>
      <p:ext uri="{BB962C8B-B14F-4D97-AF65-F5344CB8AC3E}">
        <p14:creationId xmlns:p14="http://schemas.microsoft.com/office/powerpoint/2010/main" val="194289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9956"/>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DK" sz="9600" b="1" dirty="0">
                <a:latin typeface="Bitter" pitchFamily="2" charset="77"/>
              </a:rPr>
              <a:t>Food</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3">
                  <a:extLst>
                    <a:ext uri="{A12FA001-AC4F-418D-AE19-62706E023703}">
                      <ahyp:hlinkClr xmlns:ahyp="http://schemas.microsoft.com/office/drawing/2018/hyperlinkcolor" val="tx"/>
                    </a:ext>
                  </a:extLst>
                </a:hlinkClick>
              </a:rPr>
              <a:t>gbif.org/food</a:t>
            </a:r>
            <a:r>
              <a:rPr lang="en-GB" sz="3200" dirty="0">
                <a:solidFill>
                  <a:schemeClr val="accent1"/>
                </a:solidFill>
              </a:rPr>
              <a:t> </a:t>
            </a:r>
            <a:endParaRPr lang="en-DK" sz="3200" dirty="0">
              <a:solidFill>
                <a:schemeClr val="accent1"/>
              </a:solidFill>
            </a:endParaRPr>
          </a:p>
        </p:txBody>
      </p:sp>
      <p:pic>
        <p:nvPicPr>
          <p:cNvPr id="5" name="Picture 4" descr="A collage of different plants&#10;&#10;AI-generated content may be incorrect.">
            <a:extLst>
              <a:ext uri="{FF2B5EF4-FFF2-40B4-BE49-F238E27FC236}">
                <a16:creationId xmlns:a16="http://schemas.microsoft.com/office/drawing/2014/main" id="{9A536EDC-2049-C9AF-9F2A-27F03A8F7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8484" y="4162196"/>
            <a:ext cx="11534791" cy="6493706"/>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Food</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GBIF mediated-data is crucial to improve food security and agricultural policy by helping to identify areas for agrobiodiversity crop wild relatives.</a:t>
            </a:r>
            <a:endParaRPr lang="en-DK" i="1" dirty="0">
              <a:latin typeface="Bitter Medium" pitchFamily="2" charset="77"/>
            </a:endParaRPr>
          </a:p>
        </p:txBody>
      </p:sp>
      <p:sp>
        <p:nvSpPr>
          <p:cNvPr id="2" name="Text Placeholder 3">
            <a:extLst>
              <a:ext uri="{FF2B5EF4-FFF2-40B4-BE49-F238E27FC236}">
                <a16:creationId xmlns:a16="http://schemas.microsoft.com/office/drawing/2014/main" id="{7D3BD9B7-7F0F-CE3E-A469-0AF15F05D36A}"/>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3">
                  <a:extLst>
                    <a:ext uri="{A12FA001-AC4F-418D-AE19-62706E023703}">
                      <ahyp:hlinkClr xmlns:ahyp="http://schemas.microsoft.com/office/drawing/2018/hyperlinkcolor" val="tx"/>
                    </a:ext>
                  </a:extLst>
                </a:hlinkClick>
              </a:rPr>
              <a:t>gbif.org/food</a:t>
            </a:r>
            <a:r>
              <a:rPr lang="en-GB" sz="3200" dirty="0">
                <a:solidFill>
                  <a:schemeClr val="accent1"/>
                </a:solidFill>
              </a:rPr>
              <a:t> </a:t>
            </a:r>
            <a:endParaRPr lang="en-DK" sz="3200" dirty="0">
              <a:solidFill>
                <a:schemeClr val="accent1"/>
              </a:solidFill>
            </a:endParaRPr>
          </a:p>
        </p:txBody>
      </p:sp>
      <p:pic>
        <p:nvPicPr>
          <p:cNvPr id="5" name="Picture 4" descr="A drawing of vegetables on a plate&#10;&#10;AI-generated content may be incorrect.">
            <a:extLst>
              <a:ext uri="{FF2B5EF4-FFF2-40B4-BE49-F238E27FC236}">
                <a16:creationId xmlns:a16="http://schemas.microsoft.com/office/drawing/2014/main" id="{BA3F2E6E-361B-BBB9-025D-6AFB3FD3C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5250" y="3452668"/>
            <a:ext cx="7772400" cy="7890163"/>
          </a:xfrm>
          <a:prstGeom prst="rect">
            <a:avLst/>
          </a:prstGeom>
        </p:spPr>
      </p:pic>
    </p:spTree>
    <p:extLst>
      <p:ext uri="{BB962C8B-B14F-4D97-AF65-F5344CB8AC3E}">
        <p14:creationId xmlns:p14="http://schemas.microsoft.com/office/powerpoint/2010/main" val="12793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Food</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ormAutofit fontScale="85000" lnSpcReduction="20000"/>
          </a:bodyPr>
          <a:lstStyle/>
          <a:p>
            <a:r>
              <a:rPr lang="en-GB" dirty="0"/>
              <a:t>Data from the GBIF network preserves and contributes to various dimensions of knowledge, research and policy in agriculture and food security.</a:t>
            </a:r>
          </a:p>
          <a:p>
            <a:r>
              <a:rPr lang="en-GB" dirty="0"/>
              <a:t>Much of this work focuses on the relationships </a:t>
            </a:r>
            <a:r>
              <a:rPr lang="en-GB" dirty="0" err="1"/>
              <a:t>betweeen</a:t>
            </a:r>
            <a:r>
              <a:rPr lang="en-GB" dirty="0"/>
              <a:t> domesticated crops and their wild relatives, or crop wild relatives, and how they can shape and inform farming practices in the face of global climate change. The protection of wild species can improve food security and agricultural policy by increasing crop yields and making cultivated species more adaptable and resilient, free from pests and pathogens, and better able to adapt to changes in temperatures or precipitation.</a:t>
            </a:r>
          </a:p>
          <a:p>
            <a:r>
              <a:rPr lang="en-GB" dirty="0"/>
              <a:t>Combining climate, soil, and other data with GBIF-mediated data also helps identify changes in regions suitable for different crops in future, high-risk areas for agricultural pests, possible benefits and risks of biofuel production, and relationships and interactions between pollinators.</a:t>
            </a:r>
          </a:p>
        </p:txBody>
      </p:sp>
      <p:sp>
        <p:nvSpPr>
          <p:cNvPr id="2" name="Text Placeholder 3">
            <a:extLst>
              <a:ext uri="{FF2B5EF4-FFF2-40B4-BE49-F238E27FC236}">
                <a16:creationId xmlns:a16="http://schemas.microsoft.com/office/drawing/2014/main" id="{FB1A8710-3A71-70C0-6016-72DCB73C661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2">
                  <a:extLst>
                    <a:ext uri="{A12FA001-AC4F-418D-AE19-62706E023703}">
                      <ahyp:hlinkClr xmlns:ahyp="http://schemas.microsoft.com/office/drawing/2018/hyperlinkcolor" val="tx"/>
                    </a:ext>
                  </a:extLst>
                </a:hlinkClick>
              </a:rPr>
              <a:t>gbif.org/food</a:t>
            </a:r>
            <a:r>
              <a:rPr lang="en-GB" sz="3200" dirty="0">
                <a:solidFill>
                  <a:schemeClr val="accent1"/>
                </a:solidFill>
              </a:rPr>
              <a:t> </a:t>
            </a:r>
            <a:endParaRPr lang="en-DK" sz="3200" dirty="0">
              <a:solidFill>
                <a:schemeClr val="accent1"/>
              </a:solidFill>
            </a:endParaRPr>
          </a:p>
        </p:txBody>
      </p:sp>
    </p:spTree>
    <p:extLst>
      <p:ext uri="{BB962C8B-B14F-4D97-AF65-F5344CB8AC3E}">
        <p14:creationId xmlns:p14="http://schemas.microsoft.com/office/powerpoint/2010/main" val="104720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5FEEEF-4320-CE8A-0B6B-74DF0C566E18}"/>
              </a:ext>
            </a:extLst>
          </p:cNvPr>
          <p:cNvSpPr>
            <a:spLocks noGrp="1"/>
          </p:cNvSpPr>
          <p:nvPr>
            <p:ph type="ftr" sz="quarter" idx="11"/>
          </p:nvPr>
        </p:nvSpPr>
        <p:spPr>
          <a:xfrm>
            <a:off x="706438" y="12278450"/>
            <a:ext cx="21566187" cy="720000"/>
          </a:xfrm>
        </p:spPr>
        <p:txBody>
          <a:bodyPr/>
          <a:lstStyle/>
          <a:p>
            <a:r>
              <a:rPr lang="en-GB" sz="3200" dirty="0">
                <a:solidFill>
                  <a:schemeClr val="bg1"/>
                </a:solidFill>
              </a:rPr>
              <a:t>https://</a:t>
            </a:r>
            <a:r>
              <a:rPr lang="en-GB" sz="3200" dirty="0" err="1">
                <a:solidFill>
                  <a:schemeClr val="bg1"/>
                </a:solidFill>
              </a:rPr>
              <a:t>vimeo.com</a:t>
            </a:r>
            <a:r>
              <a:rPr lang="en-GB" sz="3200" dirty="0">
                <a:solidFill>
                  <a:schemeClr val="bg1"/>
                </a:solidFill>
              </a:rPr>
              <a:t>/687982609</a:t>
            </a:r>
            <a:endParaRPr lang="en-DK" sz="3200" dirty="0">
              <a:solidFill>
                <a:schemeClr val="bg1"/>
              </a:solidFill>
            </a:endParaRPr>
          </a:p>
        </p:txBody>
      </p:sp>
      <p:sp>
        <p:nvSpPr>
          <p:cNvPr id="5" name="Title 4">
            <a:extLst>
              <a:ext uri="{FF2B5EF4-FFF2-40B4-BE49-F238E27FC236}">
                <a16:creationId xmlns:a16="http://schemas.microsoft.com/office/drawing/2014/main" id="{D666989E-98A0-14D0-7C3F-12C4ACB7C1DE}"/>
              </a:ext>
            </a:extLst>
          </p:cNvPr>
          <p:cNvSpPr>
            <a:spLocks noGrp="1"/>
          </p:cNvSpPr>
          <p:nvPr>
            <p:ph type="title"/>
          </p:nvPr>
        </p:nvSpPr>
        <p:spPr/>
        <p:txBody>
          <a:bodyPr/>
          <a:lstStyle/>
          <a:p>
            <a:r>
              <a:rPr lang="en-DK" dirty="0">
                <a:solidFill>
                  <a:schemeClr val="bg1"/>
                </a:solidFill>
              </a:rPr>
              <a:t>GBIF &amp; food - Video</a:t>
            </a:r>
          </a:p>
        </p:txBody>
      </p:sp>
      <p:pic>
        <p:nvPicPr>
          <p:cNvPr id="6" name="Picture 5" descr="A screenshot of a video game&#10;&#10;AI-generated content may be incorrect.">
            <a:hlinkClick r:id="rId2"/>
            <a:extLst>
              <a:ext uri="{FF2B5EF4-FFF2-40B4-BE49-F238E27FC236}">
                <a16:creationId xmlns:a16="http://schemas.microsoft.com/office/drawing/2014/main" id="{948302E2-3806-1E24-1FE2-672031AB0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727" y="3312160"/>
            <a:ext cx="14568545" cy="8171180"/>
          </a:xfrm>
          <a:prstGeom prst="rect">
            <a:avLst/>
          </a:prstGeom>
        </p:spPr>
      </p:pic>
    </p:spTree>
    <p:extLst>
      <p:ext uri="{BB962C8B-B14F-4D97-AF65-F5344CB8AC3E}">
        <p14:creationId xmlns:p14="http://schemas.microsoft.com/office/powerpoint/2010/main" val="3218717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data uses in food-related research</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sz="3200" dirty="0">
                <a:hlinkClick r:id="rId3"/>
              </a:rPr>
              <a:t>Extinction risk of Mesoamerican crop wild relatives</a:t>
            </a:r>
            <a:endParaRPr lang="en-GB" sz="3200"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a:bodyPr>
          <a:lstStyle/>
          <a:p>
            <a:r>
              <a:rPr lang="en-GB" sz="3200" dirty="0">
                <a:hlinkClick r:id="rId4"/>
              </a:rPr>
              <a:t>Diversity and distribution of edible plants in Colombia</a:t>
            </a:r>
            <a:endParaRPr lang="en-GB" sz="3200"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sz="3200" dirty="0">
                <a:hlinkClick r:id="rId5"/>
              </a:rPr>
              <a:t>Farming seaweed to feed, power and save the planet</a:t>
            </a:r>
            <a:endParaRPr lang="en-GB" sz="3200"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sz="3200" dirty="0">
                <a:hlinkClick r:id="rId6"/>
              </a:rPr>
              <a:t>Using soil hydromechanics to predict global earthworm distribution</a:t>
            </a:r>
            <a:endParaRPr lang="en-GB" sz="3200" dirty="0"/>
          </a:p>
        </p:txBody>
      </p:sp>
      <p:sp>
        <p:nvSpPr>
          <p:cNvPr id="2" name="Text Placeholder 3">
            <a:extLst>
              <a:ext uri="{FF2B5EF4-FFF2-40B4-BE49-F238E27FC236}">
                <a16:creationId xmlns:a16="http://schemas.microsoft.com/office/drawing/2014/main" id="{8715B587-A7B3-F74B-ADEC-3FCA1B6829C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7"/>
              </a:rPr>
              <a:t>https://www.gbif.org/resource/search?q=food&amp;contentType=dataUse&amp;topics=AGRICULTURE</a:t>
            </a:r>
            <a:r>
              <a:rPr lang="en-GB" sz="3200" dirty="0">
                <a:solidFill>
                  <a:schemeClr val="accent1"/>
                </a:solidFill>
              </a:rPr>
              <a:t> </a:t>
            </a:r>
            <a:endParaRPr lang="en-DK" sz="3200" dirty="0">
              <a:solidFill>
                <a:schemeClr val="accent1"/>
              </a:solidFill>
            </a:endParaRPr>
          </a:p>
        </p:txBody>
      </p:sp>
      <p:pic>
        <p:nvPicPr>
          <p:cNvPr id="7" name="Picture Placeholder 6">
            <a:extLst>
              <a:ext uri="{FF2B5EF4-FFF2-40B4-BE49-F238E27FC236}">
                <a16:creationId xmlns:a16="http://schemas.microsoft.com/office/drawing/2014/main" id="{AF6313B6-3E08-BC61-FCE1-617630789741}"/>
              </a:ext>
            </a:extLst>
          </p:cNvPr>
          <p:cNvPicPr>
            <a:picLocks noGrp="1" noChangeAspect="1"/>
          </p:cNvPicPr>
          <p:nvPr>
            <p:ph type="pic" sz="quarter" idx="13"/>
          </p:nvPr>
        </p:nvPicPr>
        <p:blipFill>
          <a:blip r:embed="rId8"/>
          <a:srcRect l="1270" r="1270"/>
          <a:stretch>
            <a:fillRect/>
          </a:stretch>
        </p:blipFill>
        <p:spPr>
          <a:prstGeom prst="rect">
            <a:avLst/>
          </a:prstGeom>
        </p:spPr>
      </p:pic>
      <p:pic>
        <p:nvPicPr>
          <p:cNvPr id="14" name="Picture Placeholder 13">
            <a:extLst>
              <a:ext uri="{FF2B5EF4-FFF2-40B4-BE49-F238E27FC236}">
                <a16:creationId xmlns:a16="http://schemas.microsoft.com/office/drawing/2014/main" id="{6803F6F3-76C6-6D56-00EC-98455B48F862}"/>
              </a:ext>
            </a:extLst>
          </p:cNvPr>
          <p:cNvPicPr>
            <a:picLocks noGrp="1" noChangeAspect="1"/>
          </p:cNvPicPr>
          <p:nvPr>
            <p:ph type="pic" sz="quarter" idx="18"/>
          </p:nvPr>
        </p:nvPicPr>
        <p:blipFill>
          <a:blip r:embed="rId9"/>
          <a:srcRect l="23622" r="23622"/>
          <a:stretch>
            <a:fillRect/>
          </a:stretch>
        </p:blipFill>
        <p:spPr/>
      </p:pic>
      <p:pic>
        <p:nvPicPr>
          <p:cNvPr id="15" name="Picture Placeholder 14">
            <a:extLst>
              <a:ext uri="{FF2B5EF4-FFF2-40B4-BE49-F238E27FC236}">
                <a16:creationId xmlns:a16="http://schemas.microsoft.com/office/drawing/2014/main" id="{562A78DA-E3A2-59C3-0ABD-E2980A9557D5}"/>
              </a:ext>
            </a:extLst>
          </p:cNvPr>
          <p:cNvPicPr>
            <a:picLocks noGrp="1" noChangeAspect="1"/>
          </p:cNvPicPr>
          <p:nvPr>
            <p:ph type="pic" sz="quarter" idx="20"/>
          </p:nvPr>
        </p:nvPicPr>
        <p:blipFill>
          <a:blip r:embed="rId10"/>
          <a:srcRect l="12274" r="12274"/>
          <a:stretch>
            <a:fillRect/>
          </a:stretch>
        </p:blipFill>
        <p:spPr/>
      </p:pic>
      <p:pic>
        <p:nvPicPr>
          <p:cNvPr id="20" name="Picture Placeholder 19">
            <a:extLst>
              <a:ext uri="{FF2B5EF4-FFF2-40B4-BE49-F238E27FC236}">
                <a16:creationId xmlns:a16="http://schemas.microsoft.com/office/drawing/2014/main" id="{16269D6A-6D56-27C5-5E32-4CAD3C481357}"/>
              </a:ext>
            </a:extLst>
          </p:cNvPr>
          <p:cNvPicPr>
            <a:picLocks noGrp="1" noChangeAspect="1"/>
          </p:cNvPicPr>
          <p:nvPr>
            <p:ph type="pic" sz="quarter" idx="22"/>
          </p:nvPr>
        </p:nvPicPr>
        <p:blipFill>
          <a:blip r:embed="rId11"/>
          <a:srcRect t="4442" b="4442"/>
          <a:stretch>
            <a:fillRect/>
          </a:stretch>
        </p:blipFill>
        <p:spPr/>
      </p:pic>
    </p:spTree>
    <p:extLst>
      <p:ext uri="{BB962C8B-B14F-4D97-AF65-F5344CB8AC3E}">
        <p14:creationId xmlns:p14="http://schemas.microsoft.com/office/powerpoint/2010/main" val="238399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DDA5-1821-9DC9-A300-EC63624577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489695-576A-EDA7-5AAE-C20D213E0570}"/>
              </a:ext>
            </a:extLst>
          </p:cNvPr>
          <p:cNvSpPr>
            <a:spLocks noGrp="1"/>
          </p:cNvSpPr>
          <p:nvPr>
            <p:ph type="title"/>
          </p:nvPr>
        </p:nvSpPr>
        <p:spPr/>
        <p:txBody>
          <a:bodyPr>
            <a:normAutofit/>
          </a:bodyPr>
          <a:lstStyle/>
          <a:p>
            <a:r>
              <a:rPr lang="en-GB" b="0" dirty="0"/>
              <a:t>Featured datasets and publishers related to food security and agriculture</a:t>
            </a:r>
          </a:p>
        </p:txBody>
      </p:sp>
      <p:sp>
        <p:nvSpPr>
          <p:cNvPr id="16" name="Text Placeholder 15">
            <a:extLst>
              <a:ext uri="{FF2B5EF4-FFF2-40B4-BE49-F238E27FC236}">
                <a16:creationId xmlns:a16="http://schemas.microsoft.com/office/drawing/2014/main" id="{B1E36208-F72C-1B10-A248-888B1FCC9FE9}"/>
              </a:ext>
            </a:extLst>
          </p:cNvPr>
          <p:cNvSpPr>
            <a:spLocks noGrp="1"/>
          </p:cNvSpPr>
          <p:nvPr>
            <p:ph type="body" sz="quarter" idx="28"/>
          </p:nvPr>
        </p:nvSpPr>
        <p:spPr/>
        <p:txBody>
          <a:bodyPr>
            <a:normAutofit/>
          </a:bodyPr>
          <a:lstStyle/>
          <a:p>
            <a:r>
              <a:rPr lang="en-GB" sz="3200" dirty="0">
                <a:hlinkClick r:id="rId3"/>
              </a:rPr>
              <a:t>Bee Biology and Systematics Laboratory</a:t>
            </a:r>
            <a:endParaRPr lang="en-GB" sz="3200" dirty="0"/>
          </a:p>
        </p:txBody>
      </p:sp>
      <p:sp>
        <p:nvSpPr>
          <p:cNvPr id="17" name="Text Placeholder 16">
            <a:extLst>
              <a:ext uri="{FF2B5EF4-FFF2-40B4-BE49-F238E27FC236}">
                <a16:creationId xmlns:a16="http://schemas.microsoft.com/office/drawing/2014/main" id="{039DFA33-C518-24E8-4DA7-F2629690AA39}"/>
              </a:ext>
            </a:extLst>
          </p:cNvPr>
          <p:cNvSpPr>
            <a:spLocks noGrp="1"/>
          </p:cNvSpPr>
          <p:nvPr>
            <p:ph type="body" sz="quarter" idx="29"/>
          </p:nvPr>
        </p:nvSpPr>
        <p:spPr/>
        <p:txBody>
          <a:bodyPr>
            <a:normAutofit/>
          </a:bodyPr>
          <a:lstStyle/>
          <a:p>
            <a:r>
              <a:rPr lang="en-GB" sz="3200" dirty="0">
                <a:hlinkClick r:id="rId4"/>
              </a:rPr>
              <a:t>A global database for the distributions of crop wild relatives</a:t>
            </a:r>
            <a:endParaRPr lang="en-GB" sz="3200" dirty="0"/>
          </a:p>
        </p:txBody>
      </p:sp>
      <p:sp>
        <p:nvSpPr>
          <p:cNvPr id="18" name="Text Placeholder 17">
            <a:extLst>
              <a:ext uri="{FF2B5EF4-FFF2-40B4-BE49-F238E27FC236}">
                <a16:creationId xmlns:a16="http://schemas.microsoft.com/office/drawing/2014/main" id="{B7A83BD2-4074-FBE3-B3F9-A02DC67361E0}"/>
              </a:ext>
            </a:extLst>
          </p:cNvPr>
          <p:cNvSpPr>
            <a:spLocks noGrp="1"/>
          </p:cNvSpPr>
          <p:nvPr>
            <p:ph type="body" sz="quarter" idx="30"/>
          </p:nvPr>
        </p:nvSpPr>
        <p:spPr/>
        <p:txBody>
          <a:bodyPr>
            <a:normAutofit fontScale="92500" lnSpcReduction="10000"/>
          </a:bodyPr>
          <a:lstStyle/>
          <a:p>
            <a:r>
              <a:rPr lang="en-GB" sz="3200" u="sng" dirty="0">
                <a:hlinkClick r:id="rId5"/>
              </a:rPr>
              <a:t>Categorization of the wild food plants and their importance for primate development in the natural forest of Akpe (Lama) in southern Benin.</a:t>
            </a:r>
            <a:endParaRPr lang="en-GB" sz="3200" dirty="0"/>
          </a:p>
        </p:txBody>
      </p:sp>
      <p:sp>
        <p:nvSpPr>
          <p:cNvPr id="19" name="Text Placeholder 18">
            <a:extLst>
              <a:ext uri="{FF2B5EF4-FFF2-40B4-BE49-F238E27FC236}">
                <a16:creationId xmlns:a16="http://schemas.microsoft.com/office/drawing/2014/main" id="{0E267D1B-AB56-81D2-16F8-B0CF82991986}"/>
              </a:ext>
            </a:extLst>
          </p:cNvPr>
          <p:cNvSpPr>
            <a:spLocks noGrp="1"/>
          </p:cNvSpPr>
          <p:nvPr>
            <p:ph type="body" sz="quarter" idx="31"/>
          </p:nvPr>
        </p:nvSpPr>
        <p:spPr/>
        <p:txBody>
          <a:bodyPr>
            <a:normAutofit/>
          </a:bodyPr>
          <a:lstStyle/>
          <a:p>
            <a:r>
              <a:rPr lang="en-GB" sz="3200" dirty="0">
                <a:hlinkClick r:id="rId6"/>
              </a:rPr>
              <a:t>Malawi Plant Genetic Resources Centre (MPGRC)</a:t>
            </a:r>
            <a:endParaRPr lang="en-GB" sz="3200" dirty="0"/>
          </a:p>
        </p:txBody>
      </p:sp>
      <p:sp>
        <p:nvSpPr>
          <p:cNvPr id="4" name="Text Placeholder 3">
            <a:extLst>
              <a:ext uri="{FF2B5EF4-FFF2-40B4-BE49-F238E27FC236}">
                <a16:creationId xmlns:a16="http://schemas.microsoft.com/office/drawing/2014/main" id="{FFFD41D8-E335-6B3E-61C6-01B274FC92F1}"/>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7">
                  <a:extLst>
                    <a:ext uri="{A12FA001-AC4F-418D-AE19-62706E023703}">
                      <ahyp:hlinkClr xmlns:ahyp="http://schemas.microsoft.com/office/drawing/2018/hyperlinkcolor" val="tx"/>
                    </a:ext>
                  </a:extLst>
                </a:hlinkClick>
              </a:rPr>
              <a:t>gbif.org/food</a:t>
            </a:r>
            <a:r>
              <a:rPr lang="en-GB" sz="3200" dirty="0">
                <a:solidFill>
                  <a:schemeClr val="accent1"/>
                </a:solidFill>
              </a:rPr>
              <a:t> </a:t>
            </a:r>
            <a:endParaRPr lang="en-DK" sz="3200" dirty="0">
              <a:solidFill>
                <a:schemeClr val="accent1"/>
              </a:solidFill>
            </a:endParaRPr>
          </a:p>
        </p:txBody>
      </p:sp>
      <p:pic>
        <p:nvPicPr>
          <p:cNvPr id="15" name="Picture Placeholder 14">
            <a:extLst>
              <a:ext uri="{FF2B5EF4-FFF2-40B4-BE49-F238E27FC236}">
                <a16:creationId xmlns:a16="http://schemas.microsoft.com/office/drawing/2014/main" id="{7FD6312E-114D-83CF-2257-6DC49F133BA1}"/>
              </a:ext>
            </a:extLst>
          </p:cNvPr>
          <p:cNvPicPr>
            <a:picLocks noGrp="1" noChangeAspect="1"/>
          </p:cNvPicPr>
          <p:nvPr>
            <p:ph type="pic" sz="quarter" idx="18"/>
          </p:nvPr>
        </p:nvPicPr>
        <p:blipFill>
          <a:blip r:embed="rId8"/>
          <a:srcRect t="7269" b="7269"/>
          <a:stretch>
            <a:fillRect/>
          </a:stretch>
        </p:blipFill>
        <p:spPr/>
      </p:pic>
      <p:pic>
        <p:nvPicPr>
          <p:cNvPr id="20" name="Picture Placeholder 19">
            <a:extLst>
              <a:ext uri="{FF2B5EF4-FFF2-40B4-BE49-F238E27FC236}">
                <a16:creationId xmlns:a16="http://schemas.microsoft.com/office/drawing/2014/main" id="{02F4430F-4559-3932-CDED-0B089B004566}"/>
              </a:ext>
            </a:extLst>
          </p:cNvPr>
          <p:cNvPicPr>
            <a:picLocks noGrp="1" noChangeAspect="1"/>
          </p:cNvPicPr>
          <p:nvPr>
            <p:ph type="pic" sz="quarter" idx="20"/>
          </p:nvPr>
        </p:nvPicPr>
        <p:blipFill>
          <a:blip r:embed="rId9"/>
          <a:srcRect t="7289" b="7289"/>
          <a:stretch>
            <a:fillRect/>
          </a:stretch>
        </p:blipFill>
        <p:spPr/>
      </p:pic>
      <p:pic>
        <p:nvPicPr>
          <p:cNvPr id="21" name="Picture Placeholder 20">
            <a:extLst>
              <a:ext uri="{FF2B5EF4-FFF2-40B4-BE49-F238E27FC236}">
                <a16:creationId xmlns:a16="http://schemas.microsoft.com/office/drawing/2014/main" id="{4A28A446-87AE-B6A4-D418-6CE206325494}"/>
              </a:ext>
            </a:extLst>
          </p:cNvPr>
          <p:cNvPicPr>
            <a:picLocks noGrp="1" noChangeAspect="1"/>
          </p:cNvPicPr>
          <p:nvPr>
            <p:ph type="pic" sz="quarter" idx="22"/>
          </p:nvPr>
        </p:nvPicPr>
        <p:blipFill>
          <a:blip r:embed="rId10"/>
          <a:srcRect t="7289" b="7289"/>
          <a:stretch>
            <a:fillRect/>
          </a:stretch>
        </p:blipFill>
        <p:spPr/>
      </p:pic>
      <p:pic>
        <p:nvPicPr>
          <p:cNvPr id="14" name="Picture Placeholder 13">
            <a:extLst>
              <a:ext uri="{FF2B5EF4-FFF2-40B4-BE49-F238E27FC236}">
                <a16:creationId xmlns:a16="http://schemas.microsoft.com/office/drawing/2014/main" id="{FFE4575F-06F2-FA56-B539-5C04CAC84BC9}"/>
              </a:ext>
            </a:extLst>
          </p:cNvPr>
          <p:cNvPicPr>
            <a:picLocks noGrp="1" noChangeAspect="1"/>
          </p:cNvPicPr>
          <p:nvPr>
            <p:ph type="pic" sz="quarter" idx="13"/>
          </p:nvPr>
        </p:nvPicPr>
        <p:blipFill>
          <a:blip r:embed="rId11"/>
          <a:srcRect t="7289" b="7289"/>
          <a:stretch>
            <a:fillRect/>
          </a:stretch>
        </p:blipFill>
        <p:spPr>
          <a:prstGeom prst="rect">
            <a:avLst/>
          </a:prstGeom>
        </p:spPr>
      </p:pic>
    </p:spTree>
    <p:extLst>
      <p:ext uri="{BB962C8B-B14F-4D97-AF65-F5344CB8AC3E}">
        <p14:creationId xmlns:p14="http://schemas.microsoft.com/office/powerpoint/2010/main" val="2386466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lstStyle/>
          <a:p>
            <a:r>
              <a:rPr lang="en-DK" dirty="0"/>
              <a:t>Food</a:t>
            </a:r>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dirty="0"/>
              <a:t>Learn more!</a:t>
            </a:r>
          </a:p>
        </p:txBody>
      </p:sp>
      <p:sp>
        <p:nvSpPr>
          <p:cNvPr id="3" name="Text Placeholder 3">
            <a:extLst>
              <a:ext uri="{FF2B5EF4-FFF2-40B4-BE49-F238E27FC236}">
                <a16:creationId xmlns:a16="http://schemas.microsoft.com/office/drawing/2014/main" id="{169AFAA3-76E8-4888-6B66-7A4B90752CA0}"/>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3">
                  <a:extLst>
                    <a:ext uri="{A12FA001-AC4F-418D-AE19-62706E023703}">
                      <ahyp:hlinkClr xmlns:ahyp="http://schemas.microsoft.com/office/drawing/2018/hyperlinkcolor" val="tx"/>
                    </a:ext>
                  </a:extLst>
                </a:hlinkClick>
              </a:rPr>
              <a:t>gbif.org/food</a:t>
            </a:r>
            <a:r>
              <a:rPr lang="en-GB" sz="3200" dirty="0">
                <a:solidFill>
                  <a:schemeClr val="accent1"/>
                </a:solidFill>
              </a:rPr>
              <a:t> </a:t>
            </a:r>
            <a:endParaRPr lang="en-DK" sz="3200" dirty="0">
              <a:solidFill>
                <a:schemeClr val="accent1"/>
              </a:solidFill>
            </a:endParaRPr>
          </a:p>
        </p:txBody>
      </p:sp>
      <p:pic>
        <p:nvPicPr>
          <p:cNvPr id="5" name="Picture 4">
            <a:extLst>
              <a:ext uri="{FF2B5EF4-FFF2-40B4-BE49-F238E27FC236}">
                <a16:creationId xmlns:a16="http://schemas.microsoft.com/office/drawing/2014/main" id="{38E1A9CC-E920-4553-30BE-2A49C024969B}"/>
              </a:ext>
            </a:extLst>
          </p:cNvPr>
          <p:cNvPicPr>
            <a:picLocks noChangeAspect="1"/>
          </p:cNvPicPr>
          <p:nvPr/>
        </p:nvPicPr>
        <p:blipFill>
          <a:blip r:embed="rId4"/>
          <a:stretch>
            <a:fillRect/>
          </a:stretch>
        </p:blipFill>
        <p:spPr>
          <a:xfrm>
            <a:off x="14065250" y="3511550"/>
            <a:ext cx="7772400" cy="7772400"/>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2860</TotalTime>
  <Words>387</Words>
  <Application>Microsoft Macintosh PowerPoint</Application>
  <PresentationFormat>Custom</PresentationFormat>
  <Paragraphs>40</Paragraphs>
  <Slides>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Bitter SemiBold</vt:lpstr>
      <vt:lpstr>Rubik SemiBold</vt:lpstr>
      <vt:lpstr>Rubik</vt:lpstr>
      <vt:lpstr>Arial</vt:lpstr>
      <vt:lpstr>Bitter Medium</vt:lpstr>
      <vt:lpstr>Rubik Medium</vt:lpstr>
      <vt:lpstr>Bitter</vt:lpstr>
      <vt:lpstr>Tema de Office</vt:lpstr>
      <vt:lpstr>Food</vt:lpstr>
      <vt:lpstr>PowerPoint Presentation</vt:lpstr>
      <vt:lpstr>Food</vt:lpstr>
      <vt:lpstr>Food</vt:lpstr>
      <vt:lpstr>GBIF &amp; food - Video</vt:lpstr>
      <vt:lpstr>Featured data uses in food-related research</vt:lpstr>
      <vt:lpstr>Featured datasets and publishers related to food security and agriculture</vt:lpstr>
      <vt:lpstr>Food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13</cp:revision>
  <dcterms:created xsi:type="dcterms:W3CDTF">2025-06-24T13:49:25Z</dcterms:created>
  <dcterms:modified xsi:type="dcterms:W3CDTF">2025-07-01T09:12:29Z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